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60" r:id="rId2"/>
    <p:sldId id="257" r:id="rId3"/>
    <p:sldId id="264" r:id="rId4"/>
    <p:sldId id="265" r:id="rId5"/>
    <p:sldId id="258" r:id="rId6"/>
    <p:sldId id="259" r:id="rId7"/>
    <p:sldId id="261" r:id="rId8"/>
    <p:sldId id="262" r:id="rId9"/>
    <p:sldId id="263" r:id="rId10"/>
    <p:sldId id="26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08"/>
    <p:restoredTop sz="94694"/>
  </p:normalViewPr>
  <p:slideViewPr>
    <p:cSldViewPr snapToGrid="0">
      <p:cViewPr varScale="1">
        <p:scale>
          <a:sx n="121" d="100"/>
          <a:sy n="121" d="100"/>
        </p:scale>
        <p:origin x="107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765A89-89B7-3942-854E-CA9FFDC64D64}" type="datetimeFigureOut">
              <a:rPr lang="en-US" smtClean="0"/>
              <a:t>10/10/24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5F276A-8D95-2045-B894-D8ED00727D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9502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Mean attitude is 125º or N55ºW-S55ºE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5F276A-8D95-2045-B894-D8ED00727D9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290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83BAB-A5D0-BAD0-648D-661D299B20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BD6ED1-1435-F5D6-F33C-B206D17406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0F01E0-6407-2DA9-20B1-34A86A5F1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33B39-C3E3-4C4B-B464-31240D375779}" type="datetimeFigureOut">
              <a:rPr lang="en-US" smtClean="0"/>
              <a:t>10/10/24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8A2FA5-4993-2DAE-CBD8-06976C091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5E0A73-A463-D795-DFCB-6AEB3C98C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F5686-E79C-D34E-ACEF-3F356441F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011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DAC42-EBAF-F142-B8F2-C7EE9531D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F8F49F-E52E-D4B6-7C51-1C5C52A9B1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2DC1D-1BBD-D1D5-E52B-565DE19CB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33B39-C3E3-4C4B-B464-31240D375779}" type="datetimeFigureOut">
              <a:rPr lang="en-US" smtClean="0"/>
              <a:t>10/10/24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227CE9-5D91-6458-F3EB-F602F64F5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061774-3894-E4EE-9474-D182AA273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F5686-E79C-D34E-ACEF-3F356441F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785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9AEAA5-4B32-95CF-C7E1-5C342C8493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FE4C61-3185-0609-DE5C-470EAB0AAD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E8052D-40E7-A675-870F-3A7A8E887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33B39-C3E3-4C4B-B464-31240D375779}" type="datetimeFigureOut">
              <a:rPr lang="en-US" smtClean="0"/>
              <a:t>10/10/24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EEF583-8B65-51D3-0E5D-9ADCDACC9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47685B-FEE3-7CBD-7C02-13AB69F52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F5686-E79C-D34E-ACEF-3F356441F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377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C14B7-ABCB-A8DF-BB2F-E3675FF53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B7F2FC-3A20-4AAF-4627-5A568653C3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ADC9F6-9B2C-87A1-3BB1-EDBDA6095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33B39-C3E3-4C4B-B464-31240D375779}" type="datetimeFigureOut">
              <a:rPr lang="en-US" smtClean="0"/>
              <a:t>10/10/24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77FC0-D474-2C94-B716-7E1ED3AF4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C32505-FF65-F2DC-A34B-EF42CA501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F5686-E79C-D34E-ACEF-3F356441F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640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CDE8E-1E04-D5A8-3CB6-2D96F3C99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858FA8-6894-6F73-293E-50D91538F0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225F60-EAE5-5B82-0BB9-DB59465AF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33B39-C3E3-4C4B-B464-31240D375779}" type="datetimeFigureOut">
              <a:rPr lang="en-US" smtClean="0"/>
              <a:t>10/10/24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B55D5E-CF15-4F4F-C798-CB636AE23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1F3A12-A53F-89AE-292D-F27C0359E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F5686-E79C-D34E-ACEF-3F356441F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838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15771-9295-2757-D41D-627BA597B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6DF0F3-C632-C8E0-9D21-0257604DAB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42FC53-DBCD-8A76-4302-F0033D567D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620F70-5593-5C01-2FFF-E02FB91E0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33B39-C3E3-4C4B-B464-31240D375779}" type="datetimeFigureOut">
              <a:rPr lang="en-US" smtClean="0"/>
              <a:t>10/10/24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4755AA-E1E3-B691-7467-E1EF1FFA4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ED5A13-F50E-0A86-DE95-A25104A53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F5686-E79C-D34E-ACEF-3F356441F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034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7D8E0-7E6F-EC8B-D832-2F454F170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1908EF-3672-D12F-0BBD-5396184592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CC2825-927C-1D35-B1E5-A315A176C0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3B0492-325E-C051-BAE7-89324A79A8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567B86-3B47-E254-6B67-AFBE448AA3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7ECCA6-EB5E-BDF8-05F9-68E0CB387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33B39-C3E3-4C4B-B464-31240D375779}" type="datetimeFigureOut">
              <a:rPr lang="en-US" smtClean="0"/>
              <a:t>10/10/24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B9A866-ACB8-DC37-B3BD-56B2BC866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88F969-11B5-CFB4-024B-503F89223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F5686-E79C-D34E-ACEF-3F356441F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869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012A6-BE82-8E19-2679-9E3FEE8A7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A248DC-042E-7765-AC92-CB5BC59DA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33B39-C3E3-4C4B-B464-31240D375779}" type="datetimeFigureOut">
              <a:rPr lang="en-US" smtClean="0"/>
              <a:t>10/10/24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9B562D-6E2C-0185-27AB-B8973FEBB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2771F1-9C97-5089-03AC-B3498B305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F5686-E79C-D34E-ACEF-3F356441F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8432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05BCD03-1E34-92A2-E8CF-BBBFBAF8E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33B39-C3E3-4C4B-B464-31240D375779}" type="datetimeFigureOut">
              <a:rPr lang="en-US" smtClean="0"/>
              <a:t>10/10/24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050970-563B-F61C-7490-2C67EEB1A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46F79C-D769-49CB-94E2-09BC2A59B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F5686-E79C-D34E-ACEF-3F356441F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379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DD5F2-E0FA-8E16-BFD0-1C0DA6D22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711821-5332-FA41-D803-1F00FC1647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998535-2D5A-3802-D57A-3DE89DB48A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76F2D0-AEA3-30EE-C8F6-2F7F20AB1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33B39-C3E3-4C4B-B464-31240D375779}" type="datetimeFigureOut">
              <a:rPr lang="en-US" smtClean="0"/>
              <a:t>10/10/24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7AC643-445D-1B36-7297-F6EF05AB2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7A65AC-45F1-ACBC-F87C-35660C0AF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F5686-E79C-D34E-ACEF-3F356441F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442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ECC1F-36A6-459E-37C8-E652C6C61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AB496F-321D-82C7-792F-8557DEA925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091CCD-3B08-1C62-5236-D5D8DDB393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976D57-849D-3E62-38CC-E5B12CB96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33B39-C3E3-4C4B-B464-31240D375779}" type="datetimeFigureOut">
              <a:rPr lang="en-US" smtClean="0"/>
              <a:t>10/10/24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6113D3-A47D-69F7-B6A6-415AA68CF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82F2FE-C5C4-71F0-CD05-7A160DA6C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F5686-E79C-D34E-ACEF-3F356441F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02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B06265-853A-A021-EAC1-419F8DBB5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067B09-7610-F330-A06C-26E630A93C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8BA523-0E40-0C76-F23F-5891CC3155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833B39-C3E3-4C4B-B464-31240D375779}" type="datetimeFigureOut">
              <a:rPr lang="en-US" smtClean="0"/>
              <a:t>10/10/24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57880E-A769-D69F-1801-D27DAF3B5F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7915C7-C5DD-1336-0BA2-5CB9C91056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6BF5686-E79C-D34E-ACEF-3F356441F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209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Dixie Valley - Wikipedia">
            <a:extLst>
              <a:ext uri="{FF2B5EF4-FFF2-40B4-BE49-F238E27FC236}">
                <a16:creationId xmlns:a16="http://schemas.microsoft.com/office/drawing/2014/main" id="{A243BB6B-E06C-721E-08F3-4C8AA93067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8" b="-1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2DD0AE-4438-2B04-7318-7EF2E7FB79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341314"/>
            <a:ext cx="9144000" cy="2900518"/>
          </a:xfrm>
        </p:spPr>
        <p:txBody>
          <a:bodyPr>
            <a:normAutofit/>
          </a:bodyPr>
          <a:lstStyle/>
          <a:p>
            <a:r>
              <a:rPr lang="en-US" sz="5600" dirty="0">
                <a:solidFill>
                  <a:srgbClr val="FFFFFF"/>
                </a:solidFill>
              </a:rPr>
              <a:t>Rate &amp; Direction of Spreading in Dixie Valley, Basin &amp; Range Province, Nevada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B8A4CA-AA69-D450-A0D9-C3C936E0D2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293810"/>
            <a:ext cx="9144000" cy="1098395"/>
          </a:xfrm>
        </p:spPr>
        <p:txBody>
          <a:bodyPr>
            <a:normAutofit/>
          </a:bodyPr>
          <a:lstStyle/>
          <a:p>
            <a:r>
              <a:rPr lang="en-US" sz="1700" dirty="0">
                <a:solidFill>
                  <a:srgbClr val="FFFFFF"/>
                </a:solidFill>
              </a:rPr>
              <a:t>Paper by Thompson &amp; Burke</a:t>
            </a:r>
          </a:p>
          <a:p>
            <a:endParaRPr lang="en-US" sz="1700" dirty="0">
              <a:solidFill>
                <a:srgbClr val="FFFFFF"/>
              </a:solidFill>
            </a:endParaRPr>
          </a:p>
          <a:p>
            <a:r>
              <a:rPr lang="en-US" sz="1700" dirty="0">
                <a:solidFill>
                  <a:srgbClr val="FFFFFF"/>
                </a:solidFill>
              </a:rPr>
              <a:t>Presentation by Solomon Feinstein</a:t>
            </a:r>
          </a:p>
          <a:p>
            <a:endParaRPr lang="en-US" sz="17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9967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B27E1-B3C6-D66A-5CA2-228BD34E8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180" y="124493"/>
            <a:ext cx="10515600" cy="1325563"/>
          </a:xfrm>
        </p:spPr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EB19C-D214-C531-7155-8762D54328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179" y="1199983"/>
            <a:ext cx="5438847" cy="565801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For the last 15 MY, Dixie Valley has been spreading</a:t>
            </a:r>
          </a:p>
          <a:p>
            <a:pPr lvl="1"/>
            <a:r>
              <a:rPr lang="en-US" dirty="0"/>
              <a:t>Average rate: 4 mm/</a:t>
            </a:r>
            <a:r>
              <a:rPr lang="en-US" dirty="0" err="1"/>
              <a:t>yr</a:t>
            </a:r>
            <a:endParaRPr lang="en-US" dirty="0"/>
          </a:p>
          <a:p>
            <a:pPr lvl="1"/>
            <a:r>
              <a:rPr lang="en-US" dirty="0"/>
              <a:t>Rate since 12,000 BP: 1 cm/</a:t>
            </a:r>
            <a:r>
              <a:rPr lang="en-US" dirty="0" err="1"/>
              <a:t>yr</a:t>
            </a:r>
            <a:endParaRPr lang="en-US" dirty="0"/>
          </a:p>
          <a:p>
            <a:r>
              <a:rPr lang="en-US" dirty="0"/>
              <a:t>The spreading direction is N55ºW-S55ºE</a:t>
            </a:r>
          </a:p>
          <a:p>
            <a:r>
              <a:rPr lang="en-US" dirty="0"/>
              <a:t>Almost all normal faults in the valley show oblique slip, be it dextral (N/S striking faults) or sinistral (NE/SW striking faults)</a:t>
            </a:r>
          </a:p>
          <a:p>
            <a:r>
              <a:rPr lang="en-US" dirty="0"/>
              <a:t>The spreading direction </a:t>
            </a:r>
            <a:r>
              <a:rPr lang="en-US" dirty="0">
                <a:highlight>
                  <a:srgbClr val="00FFFF"/>
                </a:highlight>
              </a:rPr>
              <a:t>seems</a:t>
            </a:r>
            <a:r>
              <a:rPr lang="en-US" dirty="0"/>
              <a:t> to be consistent across the entire Basin &amp; Range (as seen by Genoa comparative study where faults show N60ºW-S60ºE)</a:t>
            </a:r>
          </a:p>
          <a:p>
            <a:r>
              <a:rPr lang="en-US" dirty="0">
                <a:highlight>
                  <a:srgbClr val="FFFF00"/>
                </a:highlight>
              </a:rPr>
              <a:t>When extrapolated to the entire Basin &amp; Range, the 5 km of spread in Dixie Valley suggests a total spread of 100 km- a 10% increase in crustal area</a:t>
            </a:r>
          </a:p>
          <a:p>
            <a:endParaRPr lang="en-US" dirty="0"/>
          </a:p>
        </p:txBody>
      </p:sp>
      <p:pic>
        <p:nvPicPr>
          <p:cNvPr id="4" name="Picture 3" descr="A diagram of a fault plane&#10;&#10;Description automatically generated">
            <a:extLst>
              <a:ext uri="{FF2B5EF4-FFF2-40B4-BE49-F238E27FC236}">
                <a16:creationId xmlns:a16="http://schemas.microsoft.com/office/drawing/2014/main" id="{84690557-3BD2-B0B0-175D-4E4B86A032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6783" y="0"/>
            <a:ext cx="4465216" cy="4488873"/>
          </a:xfrm>
          <a:prstGeom prst="rect">
            <a:avLst/>
          </a:prstGeom>
        </p:spPr>
      </p:pic>
      <p:pic>
        <p:nvPicPr>
          <p:cNvPr id="6" name="Picture 5" descr="A diagram of a wine production line&#10;&#10;Description automatically generated">
            <a:extLst>
              <a:ext uri="{FF2B5EF4-FFF2-40B4-BE49-F238E27FC236}">
                <a16:creationId xmlns:a16="http://schemas.microsoft.com/office/drawing/2014/main" id="{562EAA7F-63A4-02D0-28B4-442BF08ABF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0349" y="5532438"/>
            <a:ext cx="6601651" cy="13255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51D27A-89E7-6718-2316-14F4C11D08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2025" y="2298"/>
            <a:ext cx="2160382" cy="558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0693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6E9DB-688D-2B8C-93FA-2AE84AC47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318" y="238804"/>
            <a:ext cx="10515600" cy="1325563"/>
          </a:xfrm>
        </p:spPr>
        <p:txBody>
          <a:bodyPr/>
          <a:lstStyle/>
          <a:p>
            <a:r>
              <a:rPr lang="en-US" dirty="0"/>
              <a:t>Why?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C7C85-8FC4-92D6-4164-B028463F19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793" y="1379950"/>
            <a:ext cx="2753787" cy="5032375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Basin &amp; Range Province has been actively extending for at least the last 15 MY</a:t>
            </a:r>
          </a:p>
          <a:p>
            <a:r>
              <a:rPr lang="en-US" dirty="0"/>
              <a:t>Dixie Valley, located in western Nevada, is an excellent microcosm of the Basin &amp; Range that can be utilized to further understand crustal extension in the region</a:t>
            </a:r>
          </a:p>
          <a:p>
            <a:r>
              <a:rPr lang="en-US" dirty="0"/>
              <a:t>This study seeks to quantify the rate and magnitude of extension in the Basin &amp; Range by doing just that in the Dixie Valley</a:t>
            </a:r>
          </a:p>
        </p:txBody>
      </p:sp>
      <p:pic>
        <p:nvPicPr>
          <p:cNvPr id="5" name="Picture 4" descr="A map of the geological study of the geological study of the earth&#10;&#10;Description automatically generated with medium confidence">
            <a:extLst>
              <a:ext uri="{FF2B5EF4-FFF2-40B4-BE49-F238E27FC236}">
                <a16:creationId xmlns:a16="http://schemas.microsoft.com/office/drawing/2014/main" id="{C9C9C6D5-83EC-F2EB-D7A6-70C1BE8169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0000"/>
          <a:stretch/>
        </p:blipFill>
        <p:spPr>
          <a:xfrm>
            <a:off x="3066223" y="322730"/>
            <a:ext cx="9125777" cy="65352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0D6233B-ED7A-9DB2-9455-9F7AB326F4C6}"/>
              </a:ext>
            </a:extLst>
          </p:cNvPr>
          <p:cNvSpPr txBox="1"/>
          <p:nvPr/>
        </p:nvSpPr>
        <p:spPr>
          <a:xfrm>
            <a:off x="1592686" y="6588695"/>
            <a:ext cx="2377909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Figure from Long (2019)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7378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landscape with trees and mountains&#10;&#10;Description automatically generated">
            <a:extLst>
              <a:ext uri="{FF2B5EF4-FFF2-40B4-BE49-F238E27FC236}">
                <a16:creationId xmlns:a16="http://schemas.microsoft.com/office/drawing/2014/main" id="{551764FA-2E88-4E55-8F94-E5F5EFC8AE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457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large flat field with mountains in the background&#10;&#10;Description automatically generated">
            <a:extLst>
              <a:ext uri="{FF2B5EF4-FFF2-40B4-BE49-F238E27FC236}">
                <a16:creationId xmlns:a16="http://schemas.microsoft.com/office/drawing/2014/main" id="{1CA07561-C9AB-2015-A132-C5C8E7013E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0656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view of a mountain range&#10;&#10;Description automatically generated">
            <a:extLst>
              <a:ext uri="{FF2B5EF4-FFF2-40B4-BE49-F238E27FC236}">
                <a16:creationId xmlns:a16="http://schemas.microsoft.com/office/drawing/2014/main" id="{D59A01EC-A20E-9A82-0FE6-6379F56EB24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644" b="1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840290-8B5E-8BBD-89B2-92E2B0245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515" y="0"/>
            <a:ext cx="10515600" cy="1325563"/>
          </a:xfrm>
        </p:spPr>
        <p:txBody>
          <a:bodyPr/>
          <a:lstStyle/>
          <a:p>
            <a:r>
              <a:rPr lang="en-US" dirty="0"/>
              <a:t>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5CE5EB-5047-78DC-ED59-CD382627F1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515" y="1110605"/>
            <a:ext cx="11353800" cy="2045106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This study utilizes 3 measurements to extrapolate fault offset in Dixie Valley</a:t>
            </a:r>
          </a:p>
          <a:p>
            <a:pPr lvl="1"/>
            <a:r>
              <a:rPr lang="en-US" b="1" dirty="0">
                <a:highlight>
                  <a:srgbClr val="FFFF00"/>
                </a:highlight>
              </a:rPr>
              <a:t>Geodesy/Geodetic Measurements</a:t>
            </a:r>
          </a:p>
          <a:p>
            <a:pPr lvl="1"/>
            <a:r>
              <a:rPr lang="en-US" b="1" dirty="0">
                <a:highlight>
                  <a:srgbClr val="00FFFF"/>
                </a:highlight>
              </a:rPr>
              <a:t>Displacements of Pleistocene Lake shoreline</a:t>
            </a:r>
          </a:p>
          <a:p>
            <a:pPr lvl="1"/>
            <a:r>
              <a:rPr lang="en-US" b="1" dirty="0">
                <a:highlight>
                  <a:srgbClr val="FF00FF"/>
                </a:highlight>
              </a:rPr>
              <a:t>Fault displacements/Geophysical Exploration</a:t>
            </a:r>
          </a:p>
          <a:p>
            <a:r>
              <a:rPr lang="en-US" dirty="0"/>
              <a:t>Additionally, fault grooves were analyzed to extrapolate fault characteristics, and comparative data from other BR localities was utilized</a:t>
            </a:r>
          </a:p>
        </p:txBody>
      </p:sp>
    </p:spTree>
    <p:extLst>
      <p:ext uri="{BB962C8B-B14F-4D97-AF65-F5344CB8AC3E}">
        <p14:creationId xmlns:p14="http://schemas.microsoft.com/office/powerpoint/2010/main" val="12008289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10766-319A-AE82-4B45-936D26A29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683" y="250031"/>
            <a:ext cx="4430048" cy="1325563"/>
          </a:xfrm>
        </p:spPr>
        <p:txBody>
          <a:bodyPr/>
          <a:lstStyle/>
          <a:p>
            <a:r>
              <a:rPr lang="en-US" dirty="0"/>
              <a:t>Geodetic Measurements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BDEF97-1190-ED52-B1EC-B896576978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683" y="1755950"/>
            <a:ext cx="4661951" cy="522580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Earthquakes associated with this basin occurred in 1903, 1915, &amp; 1954</a:t>
            </a:r>
          </a:p>
          <a:p>
            <a:r>
              <a:rPr lang="en-US" dirty="0"/>
              <a:t>The 1954 faulting showed an abrupt elastic rebound of 1.5 m, as well as a strike of N15ºE</a:t>
            </a:r>
          </a:p>
          <a:p>
            <a:r>
              <a:rPr lang="en-US" dirty="0"/>
              <a:t>Displacements of this magnitude occur roughly every 1,000 years, making the average spreading rate of the Dixie Valley roughly 1.5 mm/</a:t>
            </a:r>
            <a:r>
              <a:rPr lang="en-US" dirty="0" err="1"/>
              <a:t>yr</a:t>
            </a:r>
            <a:endParaRPr lang="en-US" dirty="0"/>
          </a:p>
        </p:txBody>
      </p:sp>
      <p:pic>
        <p:nvPicPr>
          <p:cNvPr id="4" name="Picture 3" descr="A grassy hill with trees&#10;&#10;Description automatically generated">
            <a:extLst>
              <a:ext uri="{FF2B5EF4-FFF2-40B4-BE49-F238E27FC236}">
                <a16:creationId xmlns:a16="http://schemas.microsoft.com/office/drawing/2014/main" id="{20FE9556-43FC-669C-86CA-D32F624B1FC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877" t="-1" r="6576" b="-1"/>
          <a:stretch/>
        </p:blipFill>
        <p:spPr>
          <a:xfrm>
            <a:off x="4635731" y="10"/>
            <a:ext cx="7556269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3141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9B9C5-B206-3DB9-282C-D16E67274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56" y="110743"/>
            <a:ext cx="10515600" cy="1325563"/>
          </a:xfrm>
        </p:spPr>
        <p:txBody>
          <a:bodyPr/>
          <a:lstStyle/>
          <a:p>
            <a:r>
              <a:rPr lang="en-US" dirty="0"/>
              <a:t>Pleistocene Shoreline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81EE51-3037-D416-399E-0FB2FBD245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184" y="1289360"/>
            <a:ext cx="5748230" cy="5589193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A Late Pleistocene Lake existed in Dixie Valley</a:t>
            </a:r>
          </a:p>
          <a:p>
            <a:r>
              <a:rPr lang="en-US" dirty="0"/>
              <a:t>Gravel-beach ridges record </a:t>
            </a:r>
            <a:r>
              <a:rPr lang="en-US" dirty="0" err="1"/>
              <a:t>paleoshorelines</a:t>
            </a:r>
            <a:r>
              <a:rPr lang="en-US" dirty="0"/>
              <a:t>, as do “bathtub rings” of calcareous tufa</a:t>
            </a:r>
          </a:p>
          <a:p>
            <a:r>
              <a:rPr lang="en-US" dirty="0"/>
              <a:t>The highest </a:t>
            </a:r>
            <a:r>
              <a:rPr lang="en-US" dirty="0" err="1"/>
              <a:t>paleoshoreline</a:t>
            </a:r>
            <a:r>
              <a:rPr lang="en-US" dirty="0"/>
              <a:t> stands at an elevation of 3,585’</a:t>
            </a:r>
          </a:p>
          <a:p>
            <a:r>
              <a:rPr lang="en-US" dirty="0"/>
              <a:t>Two samples of calcareous tufa were collected from here and dated via C-14</a:t>
            </a:r>
          </a:p>
          <a:p>
            <a:r>
              <a:rPr lang="en-US" dirty="0"/>
              <a:t>The samples date back to 11,560 &amp; 11,700 +/- 180 </a:t>
            </a:r>
            <a:r>
              <a:rPr lang="en-US" dirty="0" err="1"/>
              <a:t>yrs</a:t>
            </a:r>
            <a:r>
              <a:rPr lang="en-US" dirty="0"/>
              <a:t> BP, these dates corresponding to tufa dates from the high shorelines of Lake Lahontan</a:t>
            </a:r>
          </a:p>
          <a:p>
            <a:r>
              <a:rPr lang="en-US" dirty="0"/>
              <a:t>Shoreline deposits are cut by several faults, most dipping 60º</a:t>
            </a:r>
          </a:p>
          <a:p>
            <a:r>
              <a:rPr lang="en-US" b="1" dirty="0">
                <a:highlight>
                  <a:srgbClr val="FFFF00"/>
                </a:highlight>
              </a:rPr>
              <a:t>Vertical displacement of 9 m and horizontal extension of 10 m in the last 12,000 years was recorded, averaging out to a rate of 1 mm/</a:t>
            </a:r>
            <a:r>
              <a:rPr lang="en-US" b="1" dirty="0" err="1">
                <a:highlight>
                  <a:srgbClr val="FFFF00"/>
                </a:highlight>
              </a:rPr>
              <a:t>yr</a:t>
            </a:r>
            <a:r>
              <a:rPr lang="en-US" b="1" dirty="0">
                <a:highlight>
                  <a:srgbClr val="FFFF00"/>
                </a:highlight>
              </a:rPr>
              <a:t> of extension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A05A63-DFD4-0FF9-5440-E99E9A4283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8906"/>
            <a:ext cx="2160382" cy="5589193"/>
          </a:xfrm>
          <a:prstGeom prst="rect">
            <a:avLst/>
          </a:prstGeom>
        </p:spPr>
      </p:pic>
      <p:pic>
        <p:nvPicPr>
          <p:cNvPr id="7" name="Picture 6" descr="A map of a lake&#10;&#10;Description automatically generated">
            <a:extLst>
              <a:ext uri="{FF2B5EF4-FFF2-40B4-BE49-F238E27FC236}">
                <a16:creationId xmlns:a16="http://schemas.microsoft.com/office/drawing/2014/main" id="{9A8C5C5F-B08D-4BFE-3485-4631F68A5D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2026" y="18906"/>
            <a:ext cx="3449973" cy="4415590"/>
          </a:xfrm>
          <a:prstGeom prst="rect">
            <a:avLst/>
          </a:prstGeom>
        </p:spPr>
      </p:pic>
      <p:pic>
        <p:nvPicPr>
          <p:cNvPr id="9" name="Picture 8" descr="A diagram of a wine production line&#10;&#10;Description automatically generated">
            <a:extLst>
              <a:ext uri="{FF2B5EF4-FFF2-40B4-BE49-F238E27FC236}">
                <a16:creationId xmlns:a16="http://schemas.microsoft.com/office/drawing/2014/main" id="{FF54BEDC-CCA1-1A54-0F6A-9D6C8ECC71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5633968"/>
            <a:ext cx="6096000" cy="1224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2322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6AC2B-0516-6803-4CE7-A7958C725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684" y="138244"/>
            <a:ext cx="10515600" cy="1325563"/>
          </a:xfrm>
        </p:spPr>
        <p:txBody>
          <a:bodyPr/>
          <a:lstStyle/>
          <a:p>
            <a:r>
              <a:rPr lang="en-US" dirty="0"/>
              <a:t>Geophysical Exploration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EFF129-4E07-8E25-BA25-3E0BFDB47F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684" y="1360679"/>
            <a:ext cx="10515600" cy="258431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Refraction seismology, gravity measurements, &amp; magnetic depth estimates were used to determine bedrock geometry of the valley and subsurface faults</a:t>
            </a:r>
          </a:p>
          <a:p>
            <a:r>
              <a:rPr lang="en-US" dirty="0"/>
              <a:t>Total vertical displacement: &gt; 5km</a:t>
            </a:r>
          </a:p>
          <a:p>
            <a:r>
              <a:rPr lang="en-US" dirty="0"/>
              <a:t>Total horizontal extension: &gt; 6km</a:t>
            </a:r>
          </a:p>
          <a:p>
            <a:r>
              <a:rPr lang="en-US" dirty="0"/>
              <a:t>Estimated timeframe of commencement of geologic activity: 15 MA</a:t>
            </a:r>
          </a:p>
          <a:p>
            <a:r>
              <a:rPr lang="en-US" dirty="0"/>
              <a:t>Spreading rate: 0.4 mm/</a:t>
            </a:r>
            <a:r>
              <a:rPr lang="en-US" dirty="0" err="1"/>
              <a:t>yr</a:t>
            </a:r>
            <a:endParaRPr lang="en-US" dirty="0"/>
          </a:p>
        </p:txBody>
      </p:sp>
      <p:pic>
        <p:nvPicPr>
          <p:cNvPr id="4" name="Picture 3" descr="A diagram of a wine production line&#10;&#10;Description automatically generated">
            <a:extLst>
              <a:ext uri="{FF2B5EF4-FFF2-40B4-BE49-F238E27FC236}">
                <a16:creationId xmlns:a16="http://schemas.microsoft.com/office/drawing/2014/main" id="{14EEB036-8D85-FF91-2A2D-44CA169EC4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09938"/>
            <a:ext cx="12192000" cy="244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8106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AA938-1D7F-E202-9353-4D5FB36E2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057" y="131369"/>
            <a:ext cx="10515600" cy="1325563"/>
          </a:xfrm>
        </p:spPr>
        <p:txBody>
          <a:bodyPr/>
          <a:lstStyle/>
          <a:p>
            <a:r>
              <a:rPr lang="en-US" dirty="0"/>
              <a:t>Fault Grooves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6518CD-B136-3989-059B-DB233EF19B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057" y="1206857"/>
            <a:ext cx="5257800" cy="5702707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No consistent horizontal component of displacement was observed in 1954 earthquake, but many older fault surfaces are well exposed and showcase grooves, giving a reliable measure of relative motion over time</a:t>
            </a:r>
          </a:p>
          <a:p>
            <a:r>
              <a:rPr lang="en-US" dirty="0"/>
              <a:t>The grooves are mainly zigzagged- as such, some lateral displacement should be expected</a:t>
            </a:r>
          </a:p>
          <a:p>
            <a:r>
              <a:rPr lang="en-US" dirty="0"/>
              <a:t>This is exactly what is observed</a:t>
            </a:r>
          </a:p>
          <a:p>
            <a:pPr lvl="1"/>
            <a:r>
              <a:rPr lang="en-US" b="1" dirty="0">
                <a:highlight>
                  <a:srgbClr val="FFFF00"/>
                </a:highlight>
              </a:rPr>
              <a:t>N/S striking faults </a:t>
            </a:r>
            <a:r>
              <a:rPr lang="en-US" dirty="0"/>
              <a:t>show a component of </a:t>
            </a:r>
            <a:r>
              <a:rPr lang="en-US" b="1" dirty="0">
                <a:highlight>
                  <a:srgbClr val="FFFF00"/>
                </a:highlight>
              </a:rPr>
              <a:t>dextral (right-lateral) slip</a:t>
            </a:r>
          </a:p>
          <a:p>
            <a:pPr lvl="1"/>
            <a:r>
              <a:rPr lang="en-US" b="1" dirty="0">
                <a:highlight>
                  <a:srgbClr val="00FFFF"/>
                </a:highlight>
              </a:rPr>
              <a:t>NE/SW striking faults </a:t>
            </a:r>
            <a:r>
              <a:rPr lang="en-US" dirty="0"/>
              <a:t>show a component of </a:t>
            </a:r>
            <a:r>
              <a:rPr lang="en-US" b="1" dirty="0">
                <a:highlight>
                  <a:srgbClr val="00FFFF"/>
                </a:highlight>
              </a:rPr>
              <a:t>sinistral (left-lateral) slip</a:t>
            </a:r>
          </a:p>
          <a:p>
            <a:r>
              <a:rPr lang="en-US" dirty="0"/>
              <a:t>Measurements of grooves are found and compiled- the mean azimuth is just west of NW/SW, indicating spreading</a:t>
            </a:r>
          </a:p>
          <a:p>
            <a:r>
              <a:rPr lang="en-US" dirty="0"/>
              <a:t>The area is almost evenly divided between Normal/LL faults &amp; Normal/RL faults. Pure dip-slip is rare, and pure strike-slip faults were not found</a:t>
            </a:r>
          </a:p>
        </p:txBody>
      </p:sp>
      <p:pic>
        <p:nvPicPr>
          <p:cNvPr id="5" name="Picture 4" descr="A graph of two people&#10;&#10;Description automatically generated with medium confidence">
            <a:extLst>
              <a:ext uri="{FF2B5EF4-FFF2-40B4-BE49-F238E27FC236}">
                <a16:creationId xmlns:a16="http://schemas.microsoft.com/office/drawing/2014/main" id="{E439799B-CD76-2B06-F9DD-72A583059A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2857" y="0"/>
            <a:ext cx="2463038" cy="6858000"/>
          </a:xfrm>
          <a:prstGeom prst="rect">
            <a:avLst/>
          </a:prstGeom>
        </p:spPr>
      </p:pic>
      <p:pic>
        <p:nvPicPr>
          <p:cNvPr id="7" name="Picture 6" descr="A diagram of a fault plane&#10;&#10;Description automatically generated">
            <a:extLst>
              <a:ext uri="{FF2B5EF4-FFF2-40B4-BE49-F238E27FC236}">
                <a16:creationId xmlns:a16="http://schemas.microsoft.com/office/drawing/2014/main" id="{30D80026-E03F-AEEF-6F47-F0B92063C0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3974" y="0"/>
            <a:ext cx="4288025" cy="4310743"/>
          </a:xfrm>
          <a:prstGeom prst="rect">
            <a:avLst/>
          </a:prstGeom>
        </p:spPr>
      </p:pic>
      <p:pic>
        <p:nvPicPr>
          <p:cNvPr id="9" name="Picture 8" descr="A hammer on a rock&#10;&#10;Description automatically generated">
            <a:extLst>
              <a:ext uri="{FF2B5EF4-FFF2-40B4-BE49-F238E27FC236}">
                <a16:creationId xmlns:a16="http://schemas.microsoft.com/office/drawing/2014/main" id="{A190BD38-0901-B43A-8249-767F658ADB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5564" y="4310743"/>
            <a:ext cx="3666766" cy="252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3681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631</Words>
  <Application>Microsoft Macintosh PowerPoint</Application>
  <PresentationFormat>Widescreen</PresentationFormat>
  <Paragraphs>51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Aptos</vt:lpstr>
      <vt:lpstr>Aptos Display</vt:lpstr>
      <vt:lpstr>Arial</vt:lpstr>
      <vt:lpstr>Office Theme</vt:lpstr>
      <vt:lpstr>Rate &amp; Direction of Spreading in Dixie Valley, Basin &amp; Range Province, Nevada</vt:lpstr>
      <vt:lpstr>Why?</vt:lpstr>
      <vt:lpstr>PowerPoint Presentation</vt:lpstr>
      <vt:lpstr>PowerPoint Presentation</vt:lpstr>
      <vt:lpstr>Methods</vt:lpstr>
      <vt:lpstr>Geodetic Measurements</vt:lpstr>
      <vt:lpstr>Pleistocene Shoreline</vt:lpstr>
      <vt:lpstr>Geophysical Exploration</vt:lpstr>
      <vt:lpstr>Fault Grooves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Rate &amp; Direction of Spreading in Dixie Valley, Basin &amp; Range Province, Nevada</dc:title>
  <dc:creator>Solomon J Feinstein</dc:creator>
  <cp:lastModifiedBy>Steve Wesnousky</cp:lastModifiedBy>
  <cp:revision>4</cp:revision>
  <dcterms:created xsi:type="dcterms:W3CDTF">2024-10-10T02:42:56Z</dcterms:created>
  <dcterms:modified xsi:type="dcterms:W3CDTF">2024-10-10T16:03:07Z</dcterms:modified>
</cp:coreProperties>
</file>